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نمط ذو سمات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نمط ذو سمات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sz="2200" dirty="0" smtClean="0"/>
              <a:t/>
            </a:r>
            <a:br>
              <a:rPr lang="ar-IQ" sz="2200" dirty="0" smtClean="0"/>
            </a:br>
            <a:r>
              <a:rPr lang="ar-IQ" sz="3100" dirty="0" smtClean="0"/>
              <a:t>المحاضرة </a:t>
            </a:r>
            <a:r>
              <a:rPr lang="ar-IQ" sz="3100" dirty="0" err="1" smtClean="0"/>
              <a:t>التاسعة /</a:t>
            </a:r>
            <a:r>
              <a:rPr lang="ar-IQ" sz="3100" dirty="0" smtClean="0"/>
              <a:t> </a:t>
            </a:r>
            <a:r>
              <a:rPr lang="ar-BH" sz="3100" b="1" dirty="0" smtClean="0"/>
              <a:t>معامل الارتباط</a:t>
            </a:r>
            <a:r>
              <a:rPr lang="ar-SA" sz="3100" b="1" dirty="0" smtClean="0"/>
              <a:t> الخطي </a:t>
            </a:r>
            <a:r>
              <a:rPr lang="en-US" sz="3100" b="1" dirty="0" smtClean="0"/>
              <a:t>Linear Correlation</a:t>
            </a:r>
            <a:r>
              <a:rPr lang="ar-SA" sz="3100" b="1" dirty="0" smtClean="0"/>
              <a:t> / </a:t>
            </a:r>
            <a:r>
              <a:rPr lang="ar-SA" sz="3100" b="1" dirty="0" err="1" smtClean="0"/>
              <a:t>بيرسون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ar-IQ" sz="31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BH" b="1" u="sng" dirty="0" smtClean="0"/>
              <a:t>معامل الارتباط</a:t>
            </a:r>
            <a:r>
              <a:rPr lang="ar-SA" b="1" u="sng" dirty="0" smtClean="0"/>
              <a:t> الخطي </a:t>
            </a:r>
            <a:r>
              <a:rPr lang="en-US" b="1" u="sng" dirty="0" smtClean="0"/>
              <a:t>Linear Correlation</a:t>
            </a:r>
            <a:r>
              <a:rPr lang="ar-SA" b="1" u="sng" dirty="0" smtClean="0"/>
              <a:t> / </a:t>
            </a:r>
            <a:r>
              <a:rPr lang="ar-SA" b="1" u="sng" dirty="0" err="1" smtClean="0"/>
              <a:t>بيرسون</a:t>
            </a:r>
            <a:endParaRPr lang="en-US" dirty="0" smtClean="0"/>
          </a:p>
          <a:p>
            <a:r>
              <a:rPr lang="ar-BH" b="1" dirty="0" smtClean="0"/>
              <a:t>    بملاحظة المتغير العشوائي ذي </a:t>
            </a:r>
            <a:r>
              <a:rPr lang="ar-BH" b="1" dirty="0" err="1" smtClean="0"/>
              <a:t>البعدين (</a:t>
            </a:r>
            <a:r>
              <a:rPr lang="en-US" b="1" dirty="0" smtClean="0"/>
              <a:t>x , y</a:t>
            </a:r>
            <a:r>
              <a:rPr lang="ar-BH" b="1" dirty="0" smtClean="0"/>
              <a:t>) بوجود ارتباط أو علاقة بين </a:t>
            </a:r>
            <a:r>
              <a:rPr lang="en-US" b="1" dirty="0" smtClean="0"/>
              <a:t>x , y</a:t>
            </a:r>
            <a:r>
              <a:rPr lang="ar-BH" b="1" dirty="0" smtClean="0"/>
              <a:t> فإن الهدف من دراسة الارتباط هو قياس قوة الارتباط الخطي بين المتغيرين في حين معامل الارتباط الخطي </a:t>
            </a:r>
            <a:r>
              <a:rPr lang="ar-SA" b="1" dirty="0" err="1" smtClean="0"/>
              <a:t>(</a:t>
            </a:r>
            <a:r>
              <a:rPr lang="en-US" b="1" dirty="0" smtClean="0"/>
              <a:t>linear Coefficient </a:t>
            </a:r>
            <a:r>
              <a:rPr lang="ar-BH" b="1" dirty="0" smtClean="0"/>
              <a:t>) مقياس لقوة العلاقة الخطية بين </a:t>
            </a:r>
            <a:r>
              <a:rPr lang="en-US" b="1" dirty="0" smtClean="0"/>
              <a:t>x</a:t>
            </a:r>
            <a:r>
              <a:rPr lang="ar-SA" b="1" dirty="0" smtClean="0"/>
              <a:t> </a:t>
            </a:r>
            <a:r>
              <a:rPr lang="ar-SA" b="1" dirty="0" err="1" smtClean="0"/>
              <a:t>,</a:t>
            </a:r>
            <a:r>
              <a:rPr lang="ar-SA" b="1" dirty="0" smtClean="0"/>
              <a:t> </a:t>
            </a:r>
            <a:r>
              <a:rPr lang="en-US" b="1" dirty="0" smtClean="0"/>
              <a:t>y </a:t>
            </a:r>
            <a:r>
              <a:rPr lang="ar-BH" b="1" dirty="0" smtClean="0"/>
              <a:t>ويقيس مدى تغير </a:t>
            </a:r>
            <a:r>
              <a:rPr lang="en-US" b="1" dirty="0" smtClean="0"/>
              <a:t>y </a:t>
            </a:r>
            <a:r>
              <a:rPr lang="ar-BH" b="1" dirty="0" smtClean="0"/>
              <a:t>حال زيادة قيمة </a:t>
            </a:r>
            <a:r>
              <a:rPr lang="en-US" b="1" dirty="0" smtClean="0"/>
              <a:t>x</a:t>
            </a:r>
            <a:r>
              <a:rPr lang="ar-BH" b="1" dirty="0" smtClean="0"/>
              <a:t> فهل </a:t>
            </a:r>
            <a:r>
              <a:rPr lang="en-US" b="1" dirty="0" smtClean="0"/>
              <a:t>y </a:t>
            </a:r>
            <a:r>
              <a:rPr lang="ar-BH" b="1" dirty="0" smtClean="0"/>
              <a:t> تزداد بزيادة </a:t>
            </a:r>
            <a:r>
              <a:rPr lang="en-US" b="1" dirty="0" smtClean="0"/>
              <a:t>x </a:t>
            </a:r>
            <a:r>
              <a:rPr lang="ar-BH" b="1" dirty="0" smtClean="0"/>
              <a:t>(ارتباط موجب) أو تنقص </a:t>
            </a:r>
            <a:r>
              <a:rPr lang="ar-BH" b="1" dirty="0" err="1" smtClean="0"/>
              <a:t>بزيادتها </a:t>
            </a:r>
            <a:r>
              <a:rPr lang="ar-BH" b="1" dirty="0" smtClean="0"/>
              <a:t>(ارتباط سالب) أو لا تتأثر بزيادة </a:t>
            </a:r>
            <a:r>
              <a:rPr lang="en-US" b="1" dirty="0" smtClean="0"/>
              <a:t>x </a:t>
            </a:r>
            <a:r>
              <a:rPr lang="ar-BH" b="1" dirty="0" smtClean="0"/>
              <a:t>(لا يوجد ارتباط</a:t>
            </a:r>
            <a:r>
              <a:rPr lang="ar-BH" b="1" dirty="0" err="1" smtClean="0"/>
              <a:t>).</a:t>
            </a:r>
            <a:r>
              <a:rPr lang="ar-BH" b="1" dirty="0" smtClean="0"/>
              <a:t> </a:t>
            </a:r>
            <a:endParaRPr lang="en-US" dirty="0" smtClean="0"/>
          </a:p>
          <a:p>
            <a:r>
              <a:rPr lang="ar-BH" b="1" dirty="0" smtClean="0"/>
              <a:t>    معامل الارتباط لمجموعة </a:t>
            </a:r>
            <a:r>
              <a:rPr lang="en-US" b="1" dirty="0" smtClean="0"/>
              <a:t>n</a:t>
            </a:r>
            <a:r>
              <a:rPr lang="ar-SA" b="1" dirty="0" smtClean="0"/>
              <a:t> من الأزواج </a:t>
            </a:r>
            <a:r>
              <a:rPr lang="ar-SA" b="1" dirty="0" err="1" smtClean="0"/>
              <a:t>المرتبة (</a:t>
            </a:r>
            <a:r>
              <a:rPr lang="ar-SA" b="1" dirty="0" smtClean="0"/>
              <a:t> </a:t>
            </a:r>
            <a:r>
              <a:rPr lang="en-US" b="1" dirty="0" smtClean="0"/>
              <a:t>x</a:t>
            </a:r>
            <a:r>
              <a:rPr lang="ar-SA" b="1" baseline="-25000" dirty="0" err="1" smtClean="0"/>
              <a:t>1</a:t>
            </a:r>
            <a:r>
              <a:rPr lang="ar-SA" b="1" dirty="0" err="1" smtClean="0"/>
              <a:t> ,</a:t>
            </a:r>
            <a:r>
              <a:rPr lang="ar-SA" b="1" dirty="0" smtClean="0"/>
              <a:t> </a:t>
            </a:r>
            <a:r>
              <a:rPr lang="en-US" b="1" dirty="0" smtClean="0"/>
              <a:t>y</a:t>
            </a:r>
            <a:r>
              <a:rPr lang="ar-SA" b="1" baseline="-25000" dirty="0" err="1" smtClean="0"/>
              <a:t>1</a:t>
            </a:r>
            <a:r>
              <a:rPr lang="ar-SA" b="1" dirty="0" err="1" smtClean="0"/>
              <a:t> ) , (</a:t>
            </a:r>
            <a:r>
              <a:rPr lang="ar-SA" b="1" dirty="0" smtClean="0"/>
              <a:t> </a:t>
            </a:r>
            <a:r>
              <a:rPr lang="en-US" b="1" dirty="0" smtClean="0"/>
              <a:t>x</a:t>
            </a:r>
            <a:r>
              <a:rPr lang="ar-SA" b="1" baseline="-25000" dirty="0" err="1" smtClean="0"/>
              <a:t>2</a:t>
            </a:r>
            <a:r>
              <a:rPr lang="ar-SA" b="1" dirty="0" err="1" smtClean="0"/>
              <a:t> ,</a:t>
            </a:r>
            <a:r>
              <a:rPr lang="ar-SA" b="1" dirty="0" smtClean="0"/>
              <a:t> </a:t>
            </a:r>
            <a:r>
              <a:rPr lang="en-US" b="1" dirty="0" smtClean="0"/>
              <a:t>y</a:t>
            </a:r>
            <a:r>
              <a:rPr lang="ar-SA" b="1" baseline="-25000" dirty="0" err="1" smtClean="0"/>
              <a:t>2 </a:t>
            </a:r>
            <a:r>
              <a:rPr lang="ar-SA" b="1" dirty="0" err="1" smtClean="0"/>
              <a:t>) , ...</a:t>
            </a:r>
            <a:r>
              <a:rPr lang="ar-SA" b="1" dirty="0" smtClean="0"/>
              <a:t> </a:t>
            </a:r>
            <a:r>
              <a:rPr lang="ar-SA" b="1" dirty="0" err="1" smtClean="0"/>
              <a:t>, (</a:t>
            </a:r>
            <a:r>
              <a:rPr lang="ar-SA" b="1" dirty="0" smtClean="0"/>
              <a:t> </a:t>
            </a:r>
            <a:r>
              <a:rPr lang="en-US" b="1" dirty="0" err="1" smtClean="0"/>
              <a:t>x</a:t>
            </a:r>
            <a:r>
              <a:rPr lang="en-US" b="1" baseline="-25000" dirty="0" err="1" smtClean="0"/>
              <a:t>n</a:t>
            </a:r>
            <a:r>
              <a:rPr lang="ar-SA" b="1" dirty="0" smtClean="0"/>
              <a:t> </a:t>
            </a:r>
            <a:r>
              <a:rPr lang="ar-SA" b="1" dirty="0" err="1" smtClean="0"/>
              <a:t>,</a:t>
            </a:r>
            <a:r>
              <a:rPr lang="ar-SA" b="1" dirty="0" smtClean="0"/>
              <a:t> 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n</a:t>
            </a:r>
            <a:r>
              <a:rPr lang="ar-SA" b="1" dirty="0" smtClean="0"/>
              <a:t> ) هو: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1926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ar-IQ" b="1" u="sng" dirty="0" smtClean="0"/>
              <a:t>عوامل التحكم في معامل ارتباط </a:t>
            </a:r>
            <a:r>
              <a:rPr lang="ar-IQ" b="1" u="sng" dirty="0" err="1" smtClean="0"/>
              <a:t>بيرسون:</a:t>
            </a:r>
            <a:endParaRPr lang="ar-IQ" dirty="0" smtClean="0"/>
          </a:p>
          <a:p>
            <a:r>
              <a:rPr lang="ar-IQ" b="1" dirty="0" smtClean="0"/>
              <a:t>أن تقع نقاط </a:t>
            </a:r>
            <a:r>
              <a:rPr lang="ar-IQ" b="1" dirty="0" err="1" smtClean="0"/>
              <a:t>الأزواج (</a:t>
            </a:r>
            <a:r>
              <a:rPr lang="en-US" b="1" dirty="0" smtClean="0"/>
              <a:t>x , y) </a:t>
            </a:r>
            <a:r>
              <a:rPr lang="ar-IQ" b="1" dirty="0" smtClean="0"/>
              <a:t>على خط مستقيم أو تكون قريبة جداً منه حتى تحقق صفة أن العلاقة </a:t>
            </a:r>
            <a:r>
              <a:rPr lang="ar-IQ" b="1" dirty="0" err="1" smtClean="0"/>
              <a:t>خطية (</a:t>
            </a:r>
            <a:r>
              <a:rPr lang="ar-IQ" b="1" dirty="0" smtClean="0"/>
              <a:t> </a:t>
            </a:r>
            <a:r>
              <a:rPr lang="en-US" b="1" dirty="0" smtClean="0"/>
              <a:t>y = ax + b ) </a:t>
            </a:r>
            <a:r>
              <a:rPr lang="ar-IQ" b="1" dirty="0" smtClean="0"/>
              <a:t>ويمكن ملاحظة ذلك من شكل </a:t>
            </a:r>
            <a:r>
              <a:rPr lang="ar-IQ" b="1" dirty="0" err="1" smtClean="0"/>
              <a:t>الانتشار.</a:t>
            </a:r>
            <a:r>
              <a:rPr lang="ar-IQ" b="1" dirty="0" smtClean="0"/>
              <a:t> إن لم تكن العلاقة خطية فستخدم معامل آخر.</a:t>
            </a:r>
            <a:endParaRPr lang="ar-IQ" dirty="0" smtClean="0"/>
          </a:p>
          <a:p>
            <a:r>
              <a:rPr lang="ar-IQ" b="1" dirty="0" smtClean="0"/>
              <a:t>مقدار التباين فالعلاقة </a:t>
            </a:r>
            <a:r>
              <a:rPr lang="ar-IQ" b="1" dirty="0" err="1" smtClean="0"/>
              <a:t>طردية</a:t>
            </a:r>
            <a:r>
              <a:rPr lang="ar-IQ" b="1" dirty="0" smtClean="0"/>
              <a:t> بين الزيادة في التباين ومعامل الارتباط.</a:t>
            </a:r>
            <a:endParaRPr lang="ar-IQ" dirty="0" smtClean="0"/>
          </a:p>
          <a:p>
            <a:r>
              <a:rPr lang="ar-IQ" b="1" dirty="0" smtClean="0"/>
              <a:t>دقة معامل الارتباط تتأثر بحجم العينة.</a:t>
            </a:r>
            <a:endParaRPr lang="ar-IQ" dirty="0" smtClean="0"/>
          </a:p>
          <a:p>
            <a:r>
              <a:rPr lang="ar-IQ" b="1" dirty="0" smtClean="0"/>
              <a:t>شكل التوزيع وتماثله للمتغيرين يزيد من قيمة معامل الارتباط فإن كان شكلا التوزيع متماثلين فيكون </a:t>
            </a:r>
            <a:r>
              <a:rPr lang="en-US" b="1" dirty="0" smtClean="0"/>
              <a:t>r = ± 1 </a:t>
            </a:r>
            <a:r>
              <a:rPr lang="ar-IQ" b="1" dirty="0" smtClean="0"/>
              <a:t>وإن كانا الالتواء في نفس الاتجاه كان </a:t>
            </a:r>
            <a:r>
              <a:rPr lang="en-US" b="1" dirty="0" smtClean="0"/>
              <a:t>r = 1  </a:t>
            </a:r>
            <a:r>
              <a:rPr lang="ar-IQ" b="1" dirty="0" smtClean="0"/>
              <a:t>وإن كان الالتواء في اتجاهين </a:t>
            </a:r>
            <a:r>
              <a:rPr lang="ar-IQ" b="1" dirty="0" err="1" smtClean="0"/>
              <a:t>متضادين </a:t>
            </a:r>
            <a:r>
              <a:rPr lang="ar-IQ" b="1" dirty="0" smtClean="0"/>
              <a:t>(احدهم التواءه موجب والآخر سالب) كان </a:t>
            </a:r>
            <a:r>
              <a:rPr lang="en-US" b="1" dirty="0" smtClean="0"/>
              <a:t>r = – 1 </a:t>
            </a:r>
            <a:endParaRPr lang="en-US" dirty="0" smtClean="0"/>
          </a:p>
          <a:p>
            <a:r>
              <a:rPr lang="en-US" b="1" dirty="0" smtClean="0"/>
              <a:t>    </a:t>
            </a:r>
            <a:r>
              <a:rPr lang="ar-IQ" b="1" dirty="0" smtClean="0"/>
              <a:t>من </a:t>
            </a:r>
            <a:r>
              <a:rPr lang="ar-IQ" b="1" u="sng" dirty="0" smtClean="0"/>
              <a:t>خصائص معامل الارتباط </a:t>
            </a:r>
            <a:r>
              <a:rPr lang="ar-IQ" b="1" dirty="0" smtClean="0"/>
              <a:t>عدم اعتماده على القيم نفسها بل على تباعدها عن بعضها، لا تتغير قيمة معامل الارتباط بالعمليات الحسابية الأربع الجمع والطرح والقسمة والضرب مع عدد ثابت بالنسبة لقيم </a:t>
            </a:r>
            <a:r>
              <a:rPr lang="en-US" b="1" dirty="0" smtClean="0"/>
              <a:t>x , y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https://www.jmasi.com/ehsa/correlation/Image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684076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4" descr="https://www.jmasi.com/ehsa/correlation/Image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149080"/>
            <a:ext cx="532859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BH" b="1" dirty="0" smtClean="0"/>
              <a:t>مع ملاحظة:</a:t>
            </a:r>
            <a:endParaRPr lang="ar-IQ" b="1" dirty="0" smtClean="0"/>
          </a:p>
          <a:p>
            <a:r>
              <a:rPr lang="ar-BH" b="1" dirty="0" smtClean="0"/>
              <a:t> 1</a:t>
            </a:r>
            <a:r>
              <a:rPr lang="ar-BH" b="1" dirty="0" err="1" smtClean="0"/>
              <a:t>)</a:t>
            </a:r>
            <a:r>
              <a:rPr lang="ar-BH" b="1" dirty="0" smtClean="0"/>
              <a:t> </a:t>
            </a:r>
            <a:r>
              <a:rPr lang="en-US" b="1" dirty="0" smtClean="0"/>
              <a:t>X`</a:t>
            </a:r>
            <a:r>
              <a:rPr lang="ar-BH" b="1" dirty="0" smtClean="0"/>
              <a:t>الوسط الحسابي للبيانات </a:t>
            </a:r>
            <a:r>
              <a:rPr lang="ar-SA" b="1" dirty="0" smtClean="0"/>
              <a:t> </a:t>
            </a:r>
            <a:r>
              <a:rPr lang="en-US" b="1" dirty="0" smtClean="0"/>
              <a:t>x</a:t>
            </a:r>
            <a:r>
              <a:rPr lang="ar-SA" b="1" baseline="-25000" dirty="0" err="1" smtClean="0"/>
              <a:t>1</a:t>
            </a:r>
            <a:r>
              <a:rPr lang="ar-SA" b="1" dirty="0" err="1" smtClean="0"/>
              <a:t> ,</a:t>
            </a:r>
            <a:r>
              <a:rPr lang="ar-SA" b="1" dirty="0" smtClean="0"/>
              <a:t>  </a:t>
            </a:r>
            <a:r>
              <a:rPr lang="en-US" b="1" dirty="0" smtClean="0"/>
              <a:t>x</a:t>
            </a:r>
            <a:r>
              <a:rPr lang="ar-SA" b="1" baseline="-25000" dirty="0" err="1" smtClean="0"/>
              <a:t>2</a:t>
            </a:r>
            <a:r>
              <a:rPr lang="ar-SA" b="1" dirty="0" err="1" smtClean="0"/>
              <a:t> , ...</a:t>
            </a:r>
            <a:r>
              <a:rPr lang="ar-SA" b="1" dirty="0" smtClean="0"/>
              <a:t> </a:t>
            </a:r>
            <a:r>
              <a:rPr lang="ar-SA" b="1" dirty="0" err="1" smtClean="0"/>
              <a:t>,</a:t>
            </a:r>
            <a:r>
              <a:rPr lang="ar-SA" b="1" dirty="0" smtClean="0"/>
              <a:t> </a:t>
            </a:r>
            <a:r>
              <a:rPr lang="en-US" b="1" dirty="0" err="1" smtClean="0"/>
              <a:t>x</a:t>
            </a:r>
            <a:r>
              <a:rPr lang="en-US" b="1" baseline="-25000" dirty="0" err="1" smtClean="0"/>
              <a:t>n</a:t>
            </a:r>
            <a:r>
              <a:rPr lang="en-US" b="1" baseline="-25000" dirty="0" smtClean="0"/>
              <a:t> </a:t>
            </a:r>
            <a:r>
              <a:rPr lang="ar-SA" b="1" baseline="-25000" dirty="0" smtClean="0"/>
              <a:t> </a:t>
            </a:r>
            <a:r>
              <a:rPr lang="ar-BH" b="1" baseline="-25000" dirty="0" smtClean="0"/>
              <a:t>  </a:t>
            </a:r>
            <a:r>
              <a:rPr lang="ar-BH" b="1" dirty="0" smtClean="0"/>
              <a:t>و</a:t>
            </a:r>
            <a:r>
              <a:rPr lang="ar-BH" b="1" baseline="-25000" dirty="0" smtClean="0"/>
              <a:t>  </a:t>
            </a:r>
            <a:r>
              <a:rPr lang="en-US" b="1" dirty="0" smtClean="0"/>
              <a:t>Y`</a:t>
            </a:r>
            <a:r>
              <a:rPr lang="ar-BH" b="1" dirty="0" smtClean="0"/>
              <a:t>الوسط الحسابي للبيانات </a:t>
            </a:r>
            <a:r>
              <a:rPr lang="ar-SA" b="1" dirty="0" smtClean="0"/>
              <a:t> </a:t>
            </a:r>
            <a:r>
              <a:rPr lang="en-US" b="1" dirty="0" smtClean="0"/>
              <a:t>y</a:t>
            </a:r>
            <a:r>
              <a:rPr lang="ar-SA" b="1" baseline="-25000" dirty="0" err="1" smtClean="0"/>
              <a:t>1</a:t>
            </a:r>
            <a:r>
              <a:rPr lang="ar-SA" b="1" dirty="0" err="1" smtClean="0"/>
              <a:t> ,</a:t>
            </a:r>
            <a:r>
              <a:rPr lang="ar-SA" b="1" dirty="0" smtClean="0"/>
              <a:t>  </a:t>
            </a:r>
            <a:r>
              <a:rPr lang="en-US" b="1" dirty="0" smtClean="0"/>
              <a:t>y</a:t>
            </a:r>
            <a:r>
              <a:rPr lang="ar-SA" b="1" baseline="-25000" dirty="0" err="1" smtClean="0"/>
              <a:t>2</a:t>
            </a:r>
            <a:r>
              <a:rPr lang="ar-SA" b="1" dirty="0" err="1" smtClean="0"/>
              <a:t> , ...</a:t>
            </a:r>
            <a:r>
              <a:rPr lang="ar-SA" b="1" dirty="0" smtClean="0"/>
              <a:t> </a:t>
            </a:r>
            <a:r>
              <a:rPr lang="ar-SA" b="1" dirty="0" err="1" smtClean="0"/>
              <a:t>,</a:t>
            </a:r>
            <a:r>
              <a:rPr lang="ar-SA" b="1" dirty="0" smtClean="0"/>
              <a:t> 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n</a:t>
            </a:r>
            <a:r>
              <a:rPr lang="en-US" b="1" baseline="-25000" dirty="0" smtClean="0"/>
              <a:t> </a:t>
            </a:r>
            <a:r>
              <a:rPr lang="ar-BH" b="1" baseline="-25000" dirty="0" smtClean="0"/>
              <a:t> </a:t>
            </a:r>
            <a:endParaRPr lang="en-US" dirty="0" smtClean="0"/>
          </a:p>
          <a:p>
            <a:r>
              <a:rPr lang="ar-BH" b="1" dirty="0" smtClean="0"/>
              <a:t>2</a:t>
            </a:r>
            <a:r>
              <a:rPr lang="ar-BH" b="1" dirty="0" err="1" smtClean="0"/>
              <a:t>)</a:t>
            </a:r>
            <a:r>
              <a:rPr lang="ar-BH" b="1" dirty="0" smtClean="0"/>
              <a:t> </a:t>
            </a:r>
            <a:r>
              <a:rPr lang="ar-BH" b="1" baseline="-25000" dirty="0" smtClean="0"/>
              <a:t> </a:t>
            </a:r>
            <a:r>
              <a:rPr lang="en-US" b="1" dirty="0" err="1" smtClean="0"/>
              <a:t>S</a:t>
            </a:r>
            <a:r>
              <a:rPr lang="en-US" b="1" baseline="-25000" dirty="0" err="1" smtClean="0"/>
              <a:t>x</a:t>
            </a:r>
            <a:r>
              <a:rPr lang="en-US" b="1" dirty="0" smtClean="0"/>
              <a:t> </a:t>
            </a:r>
            <a:r>
              <a:rPr lang="ar-BH" b="1" dirty="0" smtClean="0"/>
              <a:t> الانحراف المعياري للبيانات   </a:t>
            </a:r>
            <a:r>
              <a:rPr lang="en-US" b="1" dirty="0" smtClean="0"/>
              <a:t>x</a:t>
            </a:r>
            <a:r>
              <a:rPr lang="ar-SA" b="1" baseline="-25000" dirty="0" err="1" smtClean="0"/>
              <a:t>1</a:t>
            </a:r>
            <a:r>
              <a:rPr lang="ar-SA" b="1" dirty="0" err="1" smtClean="0"/>
              <a:t> ,</a:t>
            </a:r>
            <a:r>
              <a:rPr lang="ar-SA" b="1" dirty="0" smtClean="0"/>
              <a:t>  </a:t>
            </a:r>
            <a:r>
              <a:rPr lang="en-US" b="1" dirty="0" smtClean="0"/>
              <a:t>x</a:t>
            </a:r>
            <a:r>
              <a:rPr lang="ar-SA" b="1" baseline="-25000" dirty="0" err="1" smtClean="0"/>
              <a:t>2</a:t>
            </a:r>
            <a:r>
              <a:rPr lang="ar-SA" b="1" dirty="0" err="1" smtClean="0"/>
              <a:t> , ...</a:t>
            </a:r>
            <a:r>
              <a:rPr lang="ar-SA" b="1" dirty="0" smtClean="0"/>
              <a:t> </a:t>
            </a:r>
            <a:r>
              <a:rPr lang="ar-SA" b="1" dirty="0" err="1" smtClean="0"/>
              <a:t>,</a:t>
            </a:r>
            <a:r>
              <a:rPr lang="ar-SA" b="1" dirty="0" smtClean="0"/>
              <a:t> </a:t>
            </a:r>
            <a:r>
              <a:rPr lang="en-US" b="1" dirty="0" err="1" smtClean="0"/>
              <a:t>x</a:t>
            </a:r>
            <a:r>
              <a:rPr lang="en-US" b="1" baseline="-25000" dirty="0" err="1" smtClean="0"/>
              <a:t>n</a:t>
            </a:r>
            <a:r>
              <a:rPr lang="en-US" b="1" baseline="-25000" dirty="0" smtClean="0"/>
              <a:t> </a:t>
            </a:r>
            <a:r>
              <a:rPr lang="ar-SA" b="1" baseline="-25000" dirty="0" smtClean="0"/>
              <a:t> </a:t>
            </a:r>
            <a:r>
              <a:rPr lang="ar-BH" b="1" baseline="-25000" dirty="0" smtClean="0"/>
              <a:t>  </a:t>
            </a:r>
            <a:r>
              <a:rPr lang="ar-BH" b="1" dirty="0" smtClean="0"/>
              <a:t>و </a:t>
            </a:r>
            <a:r>
              <a:rPr lang="ar-BH" b="1" baseline="-25000" dirty="0" smtClean="0"/>
              <a:t> </a:t>
            </a:r>
            <a:r>
              <a:rPr lang="en-US" b="1" dirty="0" err="1" smtClean="0"/>
              <a:t>S</a:t>
            </a:r>
            <a:r>
              <a:rPr lang="en-US" b="1" baseline="-25000" dirty="0" err="1" smtClean="0"/>
              <a:t>y</a:t>
            </a:r>
            <a:r>
              <a:rPr lang="en-US" b="1" dirty="0" smtClean="0"/>
              <a:t> </a:t>
            </a:r>
            <a:r>
              <a:rPr lang="ar-BH" b="1" dirty="0" smtClean="0"/>
              <a:t> الانحراف المعياري للبيانات </a:t>
            </a:r>
            <a:r>
              <a:rPr lang="ar-SA" b="1" dirty="0" smtClean="0"/>
              <a:t> </a:t>
            </a:r>
            <a:r>
              <a:rPr lang="en-US" b="1" dirty="0" smtClean="0"/>
              <a:t>y</a:t>
            </a:r>
            <a:r>
              <a:rPr lang="ar-SA" b="1" baseline="-25000" dirty="0" err="1" smtClean="0"/>
              <a:t>1</a:t>
            </a:r>
            <a:r>
              <a:rPr lang="ar-SA" b="1" dirty="0" err="1" smtClean="0"/>
              <a:t> ,</a:t>
            </a:r>
            <a:r>
              <a:rPr lang="ar-SA" b="1" dirty="0" smtClean="0"/>
              <a:t>  </a:t>
            </a:r>
            <a:r>
              <a:rPr lang="en-US" b="1" dirty="0" smtClean="0"/>
              <a:t>y</a:t>
            </a:r>
            <a:r>
              <a:rPr lang="ar-SA" b="1" baseline="-25000" dirty="0" err="1" smtClean="0"/>
              <a:t>2</a:t>
            </a:r>
            <a:r>
              <a:rPr lang="ar-SA" b="1" dirty="0" err="1" smtClean="0"/>
              <a:t> , ...</a:t>
            </a:r>
            <a:r>
              <a:rPr lang="ar-SA" b="1" dirty="0" smtClean="0"/>
              <a:t> </a:t>
            </a:r>
            <a:r>
              <a:rPr lang="ar-SA" b="1" dirty="0" err="1" smtClean="0"/>
              <a:t>,</a:t>
            </a:r>
            <a:r>
              <a:rPr lang="ar-SA" b="1" dirty="0" smtClean="0"/>
              <a:t> 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n</a:t>
            </a:r>
            <a:r>
              <a:rPr lang="en-US" b="1" baseline="-25000" dirty="0" smtClean="0"/>
              <a:t> </a:t>
            </a:r>
            <a:r>
              <a:rPr lang="ar-BH" b="1" baseline="-25000" dirty="0" smtClean="0"/>
              <a:t> </a:t>
            </a:r>
            <a:endParaRPr lang="en-US" dirty="0" smtClean="0"/>
          </a:p>
          <a:p>
            <a:r>
              <a:rPr lang="ar-BH" b="1" dirty="0" smtClean="0"/>
              <a:t> 3</a:t>
            </a:r>
            <a:r>
              <a:rPr lang="ar-BH" b="1" dirty="0" err="1" smtClean="0"/>
              <a:t>)</a:t>
            </a:r>
            <a:r>
              <a:rPr lang="ar-BH" b="1" dirty="0" smtClean="0"/>
              <a:t> </a:t>
            </a:r>
            <a:r>
              <a:rPr lang="en-US" b="1" dirty="0" smtClean="0"/>
              <a:t>r </a:t>
            </a:r>
            <a:r>
              <a:rPr lang="ar-BH" b="1" dirty="0" smtClean="0"/>
              <a:t>معامل الارتباط يعرف بمعامل ارتباط </a:t>
            </a:r>
            <a:r>
              <a:rPr lang="ar-BH" b="1" dirty="0" err="1" smtClean="0"/>
              <a:t>بيرسون</a:t>
            </a:r>
            <a:r>
              <a:rPr lang="ar-BH" b="1" dirty="0" smtClean="0"/>
              <a:t> (</a:t>
            </a:r>
            <a:r>
              <a:rPr lang="ar-BH" b="1" dirty="0" err="1" smtClean="0"/>
              <a:t>التتابعيي</a:t>
            </a:r>
            <a:r>
              <a:rPr lang="ar-BH" b="1" dirty="0" smtClean="0"/>
              <a:t> أو </a:t>
            </a:r>
            <a:r>
              <a:rPr lang="ar-BH" b="1" dirty="0" err="1" smtClean="0"/>
              <a:t>العزومي</a:t>
            </a:r>
            <a:r>
              <a:rPr lang="ar-BH" b="1" dirty="0" smtClean="0"/>
              <a:t>) </a:t>
            </a:r>
            <a:r>
              <a:rPr lang="ar-BH" b="1" dirty="0" err="1" smtClean="0"/>
              <a:t>للارتباط </a:t>
            </a:r>
            <a:r>
              <a:rPr lang="ar-BH" b="1" dirty="0" smtClean="0"/>
              <a:t>( نسبة للعالم كارل </a:t>
            </a:r>
            <a:r>
              <a:rPr lang="ar-BH" b="1" dirty="0" err="1" smtClean="0"/>
              <a:t>بيرسون</a:t>
            </a:r>
            <a:r>
              <a:rPr lang="ar-BH" b="1" dirty="0" smtClean="0"/>
              <a:t> </a:t>
            </a:r>
            <a:r>
              <a:rPr lang="ar-BH" b="1" dirty="0" err="1" smtClean="0"/>
              <a:t>).</a:t>
            </a:r>
            <a:endParaRPr lang="en-US" dirty="0" smtClean="0"/>
          </a:p>
          <a:p>
            <a:r>
              <a:rPr lang="ar-BH" b="1" dirty="0" smtClean="0"/>
              <a:t> 4) يشترط عند حساب معامل الارتباط </a:t>
            </a:r>
            <a:r>
              <a:rPr lang="ar-BH" b="1" dirty="0" err="1" smtClean="0"/>
              <a:t>لبيرسون</a:t>
            </a:r>
            <a:r>
              <a:rPr lang="ar-BH" b="1" dirty="0" smtClean="0"/>
              <a:t> أن يكون التوزيع لكلا المتغيرين اعتدالي وأن تكون العينة عشوائية وقيم الفرد لا تعتمد على قيم فرد آخر</a:t>
            </a:r>
            <a:endParaRPr lang="en-US" dirty="0" smtClean="0"/>
          </a:p>
          <a:p>
            <a:r>
              <a:rPr lang="ar-BH" b="1" dirty="0" smtClean="0"/>
              <a:t> (استقلالية أفراد العينة</a:t>
            </a:r>
            <a:r>
              <a:rPr lang="ar-BH" b="1" dirty="0" err="1" smtClean="0"/>
              <a:t>).</a:t>
            </a:r>
            <a:r>
              <a:rPr lang="ar-BH" b="1" dirty="0" smtClean="0"/>
              <a:t> </a:t>
            </a:r>
            <a:endParaRPr lang="en-US" dirty="0" smtClean="0"/>
          </a:p>
          <a:p>
            <a:r>
              <a:rPr lang="ar-BH" b="1" dirty="0" smtClean="0"/>
              <a:t> وفي حالة عدم اعتدالي المتغيرين نستخدم معامل ارتبط آخر سيذكر في </a:t>
            </a:r>
            <a:r>
              <a:rPr lang="ar-BH" b="1" dirty="0" err="1" smtClean="0"/>
              <a:t>حينه </a:t>
            </a:r>
            <a:r>
              <a:rPr lang="ar-BH" b="1" dirty="0" smtClean="0"/>
              <a:t>(معامل ارتبط </a:t>
            </a:r>
            <a:r>
              <a:rPr lang="ar-BH" b="1" dirty="0" err="1" smtClean="0"/>
              <a:t>سبيرمان</a:t>
            </a:r>
            <a:r>
              <a:rPr lang="ar-BH" b="1" dirty="0" smtClean="0"/>
              <a:t> أو </a:t>
            </a:r>
            <a:r>
              <a:rPr lang="ar-BH" b="1" dirty="0" err="1" smtClean="0"/>
              <a:t>كندال</a:t>
            </a:r>
            <a:r>
              <a:rPr lang="ar-BH" b="1" dirty="0" smtClean="0"/>
              <a:t>"</a:t>
            </a:r>
            <a:r>
              <a:rPr lang="ar-BH" b="1" dirty="0" err="1" smtClean="0"/>
              <a:t>تاو"</a:t>
            </a:r>
            <a:r>
              <a:rPr lang="ar-BH" b="1" dirty="0" smtClean="0"/>
              <a:t> </a:t>
            </a:r>
            <a:r>
              <a:rPr lang="ar-IQ" b="1" dirty="0" err="1" smtClean="0"/>
              <a:t>)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BH" sz="2000" b="1" dirty="0" smtClean="0"/>
              <a:t>يعتبر معامل ارتباط </a:t>
            </a:r>
            <a:r>
              <a:rPr lang="ar-BH" sz="2000" b="1" dirty="0" err="1" smtClean="0"/>
              <a:t>بيرسون</a:t>
            </a:r>
            <a:r>
              <a:rPr lang="ar-BH" sz="2000" b="1" dirty="0" smtClean="0"/>
              <a:t> من أشهر الطرق لقياس معامل الارتباط بين متغيرين نسبيين أو فئويين فيما بينهم وتوجد عدة طرق لحساب معامل ارتباط </a:t>
            </a:r>
            <a:r>
              <a:rPr lang="ar-BH" sz="2000" b="1" dirty="0" err="1" smtClean="0"/>
              <a:t>بيرسون</a:t>
            </a:r>
            <a:r>
              <a:rPr lang="ar-BH" sz="2000" b="1" dirty="0" smtClean="0"/>
              <a:t> وهي:</a:t>
            </a:r>
            <a:endParaRPr lang="en-US" sz="2000" dirty="0" smtClean="0"/>
          </a:p>
          <a:p>
            <a:pPr lvl="0"/>
            <a:r>
              <a:rPr lang="ar-BH" sz="2000" b="1" dirty="0" smtClean="0"/>
              <a:t>باستخدام الدرجات المعيارية  </a:t>
            </a:r>
            <a:r>
              <a:rPr lang="en-US" sz="2000" b="1" dirty="0" smtClean="0"/>
              <a:t>r</a:t>
            </a:r>
            <a:r>
              <a:rPr lang="ar-SA" sz="2000" b="1" dirty="0" smtClean="0"/>
              <a:t> </a:t>
            </a:r>
            <a:r>
              <a:rPr lang="ar-SA" sz="2000" b="1" dirty="0" err="1" smtClean="0"/>
              <a:t>=</a:t>
            </a:r>
            <a:r>
              <a:rPr lang="ar-SA" sz="2000" b="1" dirty="0" smtClean="0"/>
              <a:t> </a:t>
            </a:r>
            <a:r>
              <a:rPr lang="ar-BH" sz="2000" b="1" dirty="0" err="1" smtClean="0"/>
              <a:t>(</a:t>
            </a:r>
            <a:r>
              <a:rPr lang="ar-BH" sz="2000" dirty="0" err="1" smtClean="0"/>
              <a:t>∑</a:t>
            </a:r>
            <a:r>
              <a:rPr lang="en-US" sz="2000" b="1" dirty="0" err="1" smtClean="0"/>
              <a:t>ZxZy</a:t>
            </a:r>
            <a:r>
              <a:rPr lang="en-US" sz="2000" b="1" dirty="0" smtClean="0"/>
              <a:t>)/n </a:t>
            </a:r>
            <a:endParaRPr lang="en-US" sz="2000" dirty="0" smtClean="0"/>
          </a:p>
          <a:p>
            <a:pPr lvl="0"/>
            <a:r>
              <a:rPr lang="ar-BH" sz="2000" b="1" dirty="0" smtClean="0"/>
              <a:t>طريقة الانحرافات </a:t>
            </a:r>
            <a:endParaRPr lang="en-US" sz="2000" dirty="0" smtClean="0"/>
          </a:p>
          <a:p>
            <a:pPr lvl="0"/>
            <a:r>
              <a:rPr lang="ar-BH" sz="2000" b="1" dirty="0" smtClean="0"/>
              <a:t>طريقة </a:t>
            </a:r>
            <a:r>
              <a:rPr lang="ar-BH" sz="2000" b="1" dirty="0" err="1" smtClean="0"/>
              <a:t>التغاير (</a:t>
            </a:r>
            <a:r>
              <a:rPr lang="en-US" sz="2000" b="1" dirty="0" err="1" smtClean="0"/>
              <a:t>S</a:t>
            </a:r>
            <a:r>
              <a:rPr lang="en-US" sz="2000" b="1" baseline="-25000" dirty="0" err="1" smtClean="0"/>
              <a:t>xy</a:t>
            </a:r>
            <a:r>
              <a:rPr lang="ar-BH" sz="2000" b="1" dirty="0" err="1" smtClean="0"/>
              <a:t>)</a:t>
            </a:r>
            <a:endParaRPr lang="en-US" sz="2000" dirty="0" smtClean="0"/>
          </a:p>
          <a:p>
            <a:pPr lvl="0"/>
            <a:r>
              <a:rPr lang="ar-BH" sz="2000" b="1" dirty="0" smtClean="0"/>
              <a:t>من البيانات الأصلية </a:t>
            </a:r>
            <a:endParaRPr lang="en-US" sz="2000" dirty="0" smtClean="0"/>
          </a:p>
          <a:p>
            <a:pPr lvl="0"/>
            <a:r>
              <a:rPr lang="ar-BH" sz="2000" b="1" dirty="0" smtClean="0"/>
              <a:t>باستخدام الحاسب الآلي وبرنامج </a:t>
            </a:r>
            <a:r>
              <a:rPr lang="en-US" sz="2000" b="1" dirty="0" smtClean="0"/>
              <a:t>SPSS</a:t>
            </a:r>
            <a:r>
              <a:rPr lang="ar-BH" sz="2000" b="1" dirty="0" err="1" smtClean="0"/>
              <a:t>.</a:t>
            </a:r>
            <a:endParaRPr lang="en-US" sz="2000" dirty="0" smtClean="0"/>
          </a:p>
          <a:p>
            <a:pPr lvl="0"/>
            <a:r>
              <a:rPr lang="ar-BH" sz="2000" b="1" dirty="0" smtClean="0"/>
              <a:t>باستخدام الحاسب الآلي وبرنامج </a:t>
            </a:r>
            <a:r>
              <a:rPr lang="en-US" sz="2000" b="1" dirty="0" smtClean="0"/>
              <a:t>Minitab</a:t>
            </a:r>
            <a:r>
              <a:rPr lang="ar-BH" sz="2000" b="1" dirty="0" err="1" smtClean="0"/>
              <a:t>.</a:t>
            </a:r>
            <a:endParaRPr lang="en-US" sz="2000" dirty="0" smtClean="0"/>
          </a:p>
          <a:p>
            <a:r>
              <a:rPr lang="ar-BH" sz="2000" b="1" dirty="0" smtClean="0"/>
              <a:t>    حيث </a:t>
            </a:r>
            <a:r>
              <a:rPr lang="en-US" sz="2000" b="1" dirty="0" err="1" smtClean="0"/>
              <a:t>S</a:t>
            </a:r>
            <a:r>
              <a:rPr lang="en-US" sz="2000" b="1" baseline="-25000" dirty="0" err="1" smtClean="0"/>
              <a:t>xy</a:t>
            </a:r>
            <a:r>
              <a:rPr lang="en-US" sz="2000" b="1" baseline="-25000" dirty="0" smtClean="0"/>
              <a:t> </a:t>
            </a:r>
            <a:r>
              <a:rPr lang="ar-BH" sz="2000" b="1" dirty="0" smtClean="0"/>
              <a:t>يسمى معامل التغاير لحساب قوة العلاقة الخطية بين متغيرين ويمكن استخدام القانون </a:t>
            </a:r>
            <a:r>
              <a:rPr lang="en-US" sz="2000" b="1" dirty="0" smtClean="0"/>
              <a:t>r = </a:t>
            </a:r>
            <a:r>
              <a:rPr lang="en-US" sz="2000" b="1" dirty="0" err="1" smtClean="0"/>
              <a:t>Sxy</a:t>
            </a:r>
            <a:r>
              <a:rPr lang="en-US" sz="2000" b="1" dirty="0" smtClean="0"/>
              <a:t> / </a:t>
            </a:r>
            <a:r>
              <a:rPr lang="en-US" sz="2000" b="1" dirty="0" err="1" smtClean="0"/>
              <a:t>S</a:t>
            </a:r>
            <a:r>
              <a:rPr lang="en-US" sz="2000" b="1" baseline="-25000" dirty="0" err="1" smtClean="0"/>
              <a:t>x</a:t>
            </a:r>
            <a:r>
              <a:rPr lang="en-US" sz="2000" b="1" dirty="0" err="1" smtClean="0"/>
              <a:t>S</a:t>
            </a:r>
            <a:r>
              <a:rPr lang="en-US" sz="2000" b="1" baseline="-25000" dirty="0" err="1" smtClean="0"/>
              <a:t>y</a:t>
            </a:r>
            <a:r>
              <a:rPr lang="ar-BH" sz="2000" b="1" baseline="-25000" dirty="0" smtClean="0"/>
              <a:t>  </a:t>
            </a:r>
            <a:r>
              <a:rPr lang="ar-BH" sz="2000" b="1" dirty="0" smtClean="0"/>
              <a:t>لحسابه ويمكن استخدام القانون الآتي لطريقة</a:t>
            </a:r>
            <a:r>
              <a:rPr lang="ar-BH" sz="2000" b="1" baseline="-25000" dirty="0" smtClean="0"/>
              <a:t> </a:t>
            </a:r>
            <a:r>
              <a:rPr lang="ar-BH" sz="2000" b="1" dirty="0" err="1" smtClean="0"/>
              <a:t>الانحرافات.</a:t>
            </a:r>
            <a:r>
              <a:rPr lang="ar-BH" sz="2000" b="1" dirty="0" smtClean="0"/>
              <a:t> (راجع المثال للطرق الأربع) وإن مقدار التباين المشترك بين المتغيرين ينتج من تربيع قيمة معامل الارتباط </a:t>
            </a:r>
            <a:r>
              <a:rPr lang="ar-SA" sz="2000" b="1" dirty="0" smtClean="0"/>
              <a:t>والتباين المشترك </a:t>
            </a:r>
            <a:r>
              <a:rPr lang="en-US" sz="2000" b="1" dirty="0" smtClean="0"/>
              <a:t>Common Variance </a:t>
            </a:r>
            <a:r>
              <a:rPr lang="ar-SA" sz="2000" b="1" dirty="0" smtClean="0"/>
              <a:t>بين متغيرين يساوي مربع معامل الارتباط بينهم ويعرف بمعامل التحديد </a:t>
            </a:r>
            <a:r>
              <a:rPr lang="en-US" sz="2000" b="1" dirty="0" smtClean="0"/>
              <a:t>Coefficient of determination</a:t>
            </a:r>
            <a:r>
              <a:rPr lang="ar-SA" sz="2000" b="1" dirty="0" smtClean="0"/>
              <a:t> وهو مقدار التباين في أحد المتغيرين الممكن تحديده بمعرفة التباين في المتغير الآخر فإذا كان </a:t>
            </a:r>
            <a:r>
              <a:rPr lang="en-US" sz="2000" b="1" dirty="0" smtClean="0"/>
              <a:t>r = 0</a:t>
            </a:r>
            <a:r>
              <a:rPr lang="ar-SA" sz="2000" b="1" dirty="0" smtClean="0"/>
              <a:t>.8 فإن التباين يساوي 0.64 وهو ممكن تفسيره في حين الباقي 1– </a:t>
            </a:r>
            <a:r>
              <a:rPr lang="ar-SA" sz="2000" b="1" dirty="0" err="1" smtClean="0"/>
              <a:t>0.64 </a:t>
            </a:r>
            <a:r>
              <a:rPr lang="ar-SA" sz="2000" b="1" dirty="0" smtClean="0"/>
              <a:t>= 0.36 جزء لا يمكن تفسيره ويعرف بالتباين العشوائي وهو يبين وجود متغيرات أخرى لم تحتسب أو لم يهتم </a:t>
            </a:r>
            <a:r>
              <a:rPr lang="ar-SA" sz="2000" b="1" dirty="0" err="1" smtClean="0"/>
              <a:t>بها</a:t>
            </a:r>
            <a:r>
              <a:rPr lang="ar-SA" sz="2000" b="1" dirty="0" smtClean="0"/>
              <a:t> ويسمى معامل عدم التحديد.</a:t>
            </a:r>
            <a:endParaRPr lang="en-US" sz="2000" dirty="0" smtClean="0"/>
          </a:p>
          <a:p>
            <a:endParaRPr lang="ar-IQ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/>
          </a:bodyPr>
          <a:lstStyle/>
          <a:p>
            <a:r>
              <a:rPr lang="ar-BH" b="1" dirty="0" smtClean="0"/>
              <a:t>مثال</a:t>
            </a:r>
            <a:r>
              <a:rPr lang="ar-SA" b="1" dirty="0" smtClean="0"/>
              <a:t>1</a:t>
            </a:r>
            <a:r>
              <a:rPr lang="ar-BH" b="1" dirty="0" smtClean="0"/>
              <a:t>: أوجد معامل الارتباط بين دخل تسعة </a:t>
            </a:r>
            <a:r>
              <a:rPr lang="ar-BH" b="1" dirty="0" err="1" smtClean="0"/>
              <a:t>أسر (</a:t>
            </a:r>
            <a:r>
              <a:rPr lang="en-US" b="1" dirty="0" smtClean="0"/>
              <a:t>X</a:t>
            </a:r>
            <a:r>
              <a:rPr lang="ar-BH" b="1" dirty="0" smtClean="0"/>
              <a:t>) </a:t>
            </a:r>
            <a:r>
              <a:rPr lang="ar-BH" b="1" dirty="0" err="1" smtClean="0"/>
              <a:t>والإنفاق (</a:t>
            </a:r>
            <a:r>
              <a:rPr lang="en-US" b="1" dirty="0" smtClean="0"/>
              <a:t>Y</a:t>
            </a:r>
            <a:r>
              <a:rPr lang="ar-BH" b="1" dirty="0" smtClean="0"/>
              <a:t>) اليومي بالدينار والمبينة في الجدول الآتي:</a:t>
            </a:r>
            <a:endParaRPr lang="en-US" dirty="0" smtClean="0"/>
          </a:p>
          <a:p>
            <a:endParaRPr lang="en-US" dirty="0" smtClean="0"/>
          </a:p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187624" y="1988840"/>
          <a:ext cx="7147520" cy="24482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4752"/>
                <a:gridCol w="714752"/>
                <a:gridCol w="714752"/>
                <a:gridCol w="714752"/>
                <a:gridCol w="714752"/>
                <a:gridCol w="714752"/>
                <a:gridCol w="714752"/>
                <a:gridCol w="714752"/>
                <a:gridCol w="714752"/>
                <a:gridCol w="714752"/>
              </a:tblGrid>
              <a:tr h="122413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X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6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8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7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14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11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12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8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9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/>
                        <a:t>10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22413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Y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4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8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6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10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9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11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8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/>
                        <a:t>7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/>
                        <a:t>8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467544" y="1844822"/>
          <a:ext cx="8352929" cy="3888432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1460176"/>
                <a:gridCol w="761831"/>
                <a:gridCol w="553233"/>
                <a:gridCol w="544164"/>
                <a:gridCol w="1460176"/>
                <a:gridCol w="870662"/>
                <a:gridCol w="1460176"/>
                <a:gridCol w="680206"/>
                <a:gridCol w="562305"/>
              </a:tblGrid>
              <a:tr h="433210">
                <a:tc>
                  <a:txBody>
                    <a:bodyPr/>
                    <a:lstStyle/>
                    <a:p>
                      <a:endParaRPr lang="ar-IQ" sz="1300" dirty="0"/>
                    </a:p>
                  </a:txBody>
                  <a:tcPr marL="7007" marR="7007" marT="7007" marB="0" anchor="b"/>
                </a:tc>
                <a:tc>
                  <a:txBody>
                    <a:bodyPr/>
                    <a:lstStyle/>
                    <a:p>
                      <a:pPr rtl="1"/>
                      <a:endParaRPr lang="ar-IQ" sz="1300"/>
                    </a:p>
                  </a:txBody>
                  <a:tcPr marL="67266" marR="67266" marT="33633" marB="33633"/>
                </a:tc>
                <a:tc>
                  <a:txBody>
                    <a:bodyPr/>
                    <a:lstStyle/>
                    <a:p>
                      <a:pPr rtl="1"/>
                      <a:endParaRPr lang="ar-IQ" sz="1300"/>
                    </a:p>
                  </a:txBody>
                  <a:tcPr marL="67266" marR="67266" marT="33633" marB="33633"/>
                </a:tc>
                <a:tc>
                  <a:txBody>
                    <a:bodyPr/>
                    <a:lstStyle/>
                    <a:p>
                      <a:pPr rtl="1"/>
                      <a:endParaRPr lang="ar-IQ" sz="1300"/>
                    </a:p>
                  </a:txBody>
                  <a:tcPr marL="67266" marR="67266" marT="33633" marB="33633"/>
                </a:tc>
                <a:tc>
                  <a:txBody>
                    <a:bodyPr/>
                    <a:lstStyle/>
                    <a:p>
                      <a:pPr rtl="1"/>
                      <a:endParaRPr lang="ar-IQ" sz="1300"/>
                    </a:p>
                  </a:txBody>
                  <a:tcPr marL="67266" marR="67266" marT="33633" marB="33633"/>
                </a:tc>
                <a:tc>
                  <a:txBody>
                    <a:bodyPr/>
                    <a:lstStyle/>
                    <a:p>
                      <a:pPr rtl="1"/>
                      <a:endParaRPr lang="ar-IQ" sz="1300"/>
                    </a:p>
                  </a:txBody>
                  <a:tcPr marL="67266" marR="67266" marT="33633" marB="33633"/>
                </a:tc>
                <a:tc>
                  <a:txBody>
                    <a:bodyPr/>
                    <a:lstStyle/>
                    <a:p>
                      <a:pPr rtl="1"/>
                      <a:endParaRPr lang="ar-IQ" sz="1300"/>
                    </a:p>
                  </a:txBody>
                  <a:tcPr marL="67266" marR="67266" marT="33633" marB="33633"/>
                </a:tc>
                <a:tc>
                  <a:txBody>
                    <a:bodyPr/>
                    <a:lstStyle/>
                    <a:p>
                      <a:pPr rtl="1"/>
                      <a:endParaRPr lang="ar-IQ" sz="1300"/>
                    </a:p>
                  </a:txBody>
                  <a:tcPr marL="67266" marR="67266" marT="33633" marB="33633"/>
                </a:tc>
                <a:tc>
                  <a:txBody>
                    <a:bodyPr/>
                    <a:lstStyle/>
                    <a:p>
                      <a:pPr rtl="1"/>
                      <a:endParaRPr lang="ar-IQ" sz="1300"/>
                    </a:p>
                  </a:txBody>
                  <a:tcPr marL="67266" marR="67266" marT="33633" marB="33633"/>
                </a:tc>
              </a:tr>
              <a:tr h="2523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Y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X –`X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Y–`Y 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(X –`X)</a:t>
                      </a:r>
                      <a:r>
                        <a:rPr lang="en-US" sz="900" baseline="30000"/>
                        <a:t>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Z</a:t>
                      </a:r>
                      <a:r>
                        <a:rPr lang="en-US" sz="900" baseline="-250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(Y–`Y)</a:t>
                      </a:r>
                      <a:r>
                        <a:rPr lang="en-US" sz="900" baseline="30000"/>
                        <a:t>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Z</a:t>
                      </a:r>
                      <a:r>
                        <a:rPr lang="en-US" sz="900" baseline="-25000"/>
                        <a:t>y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 Z</a:t>
                      </a:r>
                      <a:r>
                        <a:rPr lang="en-US" sz="900" baseline="-25000"/>
                        <a:t>x</a:t>
                      </a:r>
                      <a:r>
                        <a:rPr lang="en-US" sz="900"/>
                        <a:t> Z</a:t>
                      </a:r>
                      <a:r>
                        <a:rPr lang="en-US" sz="900" baseline="-25000"/>
                        <a:t>y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</a:tr>
              <a:tr h="28073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3.444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3.889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11.861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1.430</a:t>
                      </a:r>
                      <a:r>
                        <a:rPr lang="en-US" sz="1000" baseline="30000"/>
                        <a:t>***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15.124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–1.975</a:t>
                      </a:r>
                      <a:r>
                        <a:rPr lang="en-US" sz="1000" baseline="30000"/>
                        <a:t>***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2.824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</a:tr>
              <a:tr h="2523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8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8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1.444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0.111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2.085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0.599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0.012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0.056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0.034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</a:tr>
              <a:tr h="2523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7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2.444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1.889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5.973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1.015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3.568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0.959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0.973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</a:tr>
              <a:tr h="2523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4.556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2.111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20.757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1.891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4.456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1.072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2.028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</a:tr>
              <a:tr h="2523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1.556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1.111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2.421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0.646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1.234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0.564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0.364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</a:tr>
              <a:tr h="2523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2.556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3.111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6.533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1.061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9.678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1.580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1.676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</a:tr>
              <a:tr h="2523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8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8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1.444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0.111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2.085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0.599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0.012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0.056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0.034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</a:tr>
              <a:tr h="2523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7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0.444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0.889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0.197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0.184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0.790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0.451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0.083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</a:tr>
              <a:tr h="2523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10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8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0.556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0.111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0.309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0.231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0.012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0.056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0.013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</a:tr>
              <a:tr h="2523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85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71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0.004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0.001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52.222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0.002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34.889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– 0.001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7.894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</a:tr>
              <a:tr h="310694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`X = 85 ÷ 9</a:t>
                      </a:r>
                      <a:endParaRPr lang="en-US" sz="800"/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      = 9.444 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`Y = 71 ÷ 9</a:t>
                      </a:r>
                      <a:endParaRPr lang="en-US" sz="800"/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     = 7.889 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 rowSpan="2" gridSpan="2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 </a:t>
                      </a:r>
                      <a:endParaRPr lang="en-US" sz="800"/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 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 rowSpan="2"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∑(X –`X)</a:t>
                      </a:r>
                      <a:r>
                        <a:rPr lang="en-US" sz="900" baseline="30000"/>
                        <a:t>2</a:t>
                      </a:r>
                      <a:r>
                        <a:rPr lang="en-US" sz="900"/>
                        <a:t> ÷ 9 = 5.802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 </a:t>
                      </a:r>
                      <a:endParaRPr lang="en-US" sz="800"/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   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/>
                        <a:t>∑(Y–`Y)</a:t>
                      </a:r>
                      <a:r>
                        <a:rPr lang="en-US" sz="900" baseline="30000"/>
                        <a:t>2</a:t>
                      </a:r>
                      <a:r>
                        <a:rPr lang="en-US" sz="900"/>
                        <a:t> ÷ 9 = 3.877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 rowSpan="2" gridSpan="2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 r = 7.894 ÷ 9 </a:t>
                      </a:r>
                      <a:endParaRPr lang="en-US" sz="800" dirty="0"/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= 0.877     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 rowSpan="2"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40442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/>
                        <a:t>S</a:t>
                      </a:r>
                      <a:r>
                        <a:rPr lang="en-US" sz="1000" baseline="-25000" dirty="0" err="1"/>
                        <a:t>x</a:t>
                      </a:r>
                      <a:r>
                        <a:rPr lang="en-US" sz="1000" dirty="0"/>
                        <a:t>= σ</a:t>
                      </a:r>
                      <a:r>
                        <a:rPr lang="en-US" sz="900" dirty="0"/>
                        <a:t> = 2.409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/>
                        <a:t>S</a:t>
                      </a:r>
                      <a:r>
                        <a:rPr lang="en-US" sz="1000" baseline="-25000" dirty="0" err="1"/>
                        <a:t>y</a:t>
                      </a:r>
                      <a:r>
                        <a:rPr lang="en-US" sz="1000" dirty="0"/>
                        <a:t> = σ</a:t>
                      </a:r>
                      <a:r>
                        <a:rPr lang="en-US" sz="900" dirty="0"/>
                        <a:t> =1.969 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07" marR="7007" marT="7007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379400"/>
            <a:ext cx="7632848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القوانين المستخدمة هنا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هي: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ar-SA" sz="24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=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[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∑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Times New Roman" pitchFamily="18" charset="0"/>
              </a:rPr>
              <a:t>`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)</a:t>
            </a:r>
            <a:r>
              <a:rPr kumimoji="0" lang="ar-SA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/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 حيث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الانحراف المعياري أو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، كما أنَّ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ar-SA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مقدار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التباي</a:t>
            </a:r>
            <a:endParaRPr lang="en-US" sz="2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= (X –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Times New Roman" pitchFamily="18" charset="0"/>
              </a:rPr>
              <a:t>`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X) ÷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 , 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= (Y–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Times New Roman" pitchFamily="18" charset="0"/>
              </a:rPr>
              <a:t>`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 ) ÷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 ,  r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[∑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/ 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5949280"/>
            <a:ext cx="624644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FF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***</a:t>
            </a:r>
            <a:r>
              <a:rPr lang="en-US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– 3.444 ÷ 2.409 =  – 1.430 ,  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***</a:t>
            </a:r>
            <a:r>
              <a:rPr lang="en-US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– 3.889 ÷ 1.969 = –1.975</a:t>
            </a: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367</Words>
  <Application>Microsoft Office PowerPoint</Application>
  <PresentationFormat>عرض على الشاشة (3:4)‏</PresentationFormat>
  <Paragraphs>164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 المحاضرة التاسعة / معامل الارتباط الخطي Linear Correlation / بيرسون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التاسعة / معامل الارتباط الخطي Linear Correlation / بيرسون </dc:title>
  <cp:lastModifiedBy>hp</cp:lastModifiedBy>
  <cp:revision>6</cp:revision>
  <dcterms:modified xsi:type="dcterms:W3CDTF">2018-12-17T18:57:46Z</dcterms:modified>
</cp:coreProperties>
</file>